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8"/>
  </p:notesMasterIdLst>
  <p:sldIdLst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4F2270"/>
    <a:srgbClr val="5F2987"/>
    <a:srgbClr val="B2FA98"/>
    <a:srgbClr val="7030A0"/>
    <a:srgbClr val="DDDDDD"/>
    <a:srgbClr val="B2B2B2"/>
    <a:srgbClr val="808080"/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86323" autoAdjust="0"/>
  </p:normalViewPr>
  <p:slideViewPr>
    <p:cSldViewPr snapToGrid="0">
      <p:cViewPr varScale="1">
        <p:scale>
          <a:sx n="56" d="100"/>
          <a:sy n="56" d="100"/>
        </p:scale>
        <p:origin x="-102" y="-390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4000">
                <a:srgbClr val="4F2270">
                  <a:alpha val="49804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7030A0">
                  <a:alpha val="50000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164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524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63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146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247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489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762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979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194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70DD368-6C9C-4866-97D9-E406117611DB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3EC787F0-4A7B-4D4F-82DE-8EC8E4985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650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5F0A712-E559-4903-B7C1-16355EE6D8DE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58EA76D9-9B35-4A4D-AF03-1221330DB98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132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21EFA122-7612-48AA-81FA-5D84579150B8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3257950-1748-4BCB-AF85-6389443AED7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333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59921F2-CE1B-47E8-ABB1-0E0D5AD4BA67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6AD8A0CA-0283-4238-972F-64112A52920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6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BD44146-AD3C-4D08-B97C-587AAC8B37B9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77C8723-CF74-4557-A398-3EDD6425A7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91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200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38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05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901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ma"/><Relationship Id="rId13" Type="http://schemas.openxmlformats.org/officeDocument/2006/relationships/image" Target="../media/image3.png"/><Relationship Id="rId3" Type="http://schemas.microsoft.com/office/2007/relationships/media" Target="../media/media2.wma"/><Relationship Id="rId7" Type="http://schemas.microsoft.com/office/2007/relationships/media" Target="../media/media6.wma"/><Relationship Id="rId12" Type="http://schemas.openxmlformats.org/officeDocument/2006/relationships/image" Target="../media/image2.jpeg"/><Relationship Id="rId17" Type="http://schemas.openxmlformats.org/officeDocument/2006/relationships/image" Target="../media/image7.png"/><Relationship Id="rId2" Type="http://schemas.microsoft.com/office/2007/relationships/media" Target="../media/media1.wma"/><Relationship Id="rId16" Type="http://schemas.openxmlformats.org/officeDocument/2006/relationships/image" Target="../media/image6.png"/><Relationship Id="rId1" Type="http://schemas.openxmlformats.org/officeDocument/2006/relationships/audio" Target="NULL" TargetMode="External"/><Relationship Id="rId6" Type="http://schemas.microsoft.com/office/2007/relationships/media" Target="../media/media5.wma"/><Relationship Id="rId11" Type="http://schemas.openxmlformats.org/officeDocument/2006/relationships/image" Target="../media/image1.png"/><Relationship Id="rId5" Type="http://schemas.microsoft.com/office/2007/relationships/media" Target="../media/media4.wma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4" Type="http://schemas.microsoft.com/office/2007/relationships/media" Target="../media/media3.wma"/><Relationship Id="rId9" Type="http://schemas.microsoft.com/office/2007/relationships/media" Target="../media/media7.wma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9.wma"/><Relationship Id="rId7" Type="http://schemas.openxmlformats.org/officeDocument/2006/relationships/image" Target="../media/image8.png"/><Relationship Id="rId2" Type="http://schemas.microsoft.com/office/2007/relationships/media" Target="../media/media8.wm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4" Type="http://schemas.microsoft.com/office/2007/relationships/media" Target="../media/media10.wma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wma"/><Relationship Id="rId7" Type="http://schemas.openxmlformats.org/officeDocument/2006/relationships/image" Target="../media/image11.png"/><Relationship Id="rId2" Type="http://schemas.microsoft.com/office/2007/relationships/media" Target="../media/media11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5" Type="http://schemas.microsoft.com/office/2007/relationships/media" Target="../media/media14.wma"/><Relationship Id="rId10" Type="http://schemas.openxmlformats.org/officeDocument/2006/relationships/image" Target="../media/image1.png"/><Relationship Id="rId4" Type="http://schemas.microsoft.com/office/2007/relationships/media" Target="../media/media13.wma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5.jpeg"/><Relationship Id="rId5" Type="http://schemas.microsoft.com/office/2007/relationships/media" Target="../media/media17.wma"/><Relationship Id="rId10" Type="http://schemas.openxmlformats.org/officeDocument/2006/relationships/image" Target="../media/image14.jpeg"/><Relationship Id="rId4" Type="http://schemas.microsoft.com/office/2007/relationships/media" Target="../media/media16.wma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ma"/><Relationship Id="rId13" Type="http://schemas.openxmlformats.org/officeDocument/2006/relationships/audio" Target="NULL" TargetMode="External"/><Relationship Id="rId18" Type="http://schemas.openxmlformats.org/officeDocument/2006/relationships/image" Target="../media/image9.png"/><Relationship Id="rId26" Type="http://schemas.openxmlformats.org/officeDocument/2006/relationships/image" Target="../media/image19.png"/><Relationship Id="rId3" Type="http://schemas.microsoft.com/office/2007/relationships/media" Target="../media/media19.wma"/><Relationship Id="rId21" Type="http://schemas.openxmlformats.org/officeDocument/2006/relationships/image" Target="../media/image7.png"/><Relationship Id="rId7" Type="http://schemas.microsoft.com/office/2007/relationships/media" Target="../media/media21.wma"/><Relationship Id="rId12" Type="http://schemas.openxmlformats.org/officeDocument/2006/relationships/audio" Target="../media/media23.wma"/><Relationship Id="rId17" Type="http://schemas.openxmlformats.org/officeDocument/2006/relationships/slideLayout" Target="../slideLayouts/slideLayout1.xml"/><Relationship Id="rId25" Type="http://schemas.openxmlformats.org/officeDocument/2006/relationships/hyperlink" Target="../pishtovi/&#1044;&#1077;&#1089;&#1077;&#1090;&#1080;&#1095;&#1085;&#1080;&#1044;&#1088;&#1086;&#1073;&#1080;&#1057;&#1098;&#1097;&#1085;&#1086;&#1089;&#1090;.docx" TargetMode="External"/><Relationship Id="rId2" Type="http://schemas.openxmlformats.org/officeDocument/2006/relationships/audio" Target="../media/media18.wma"/><Relationship Id="rId16" Type="http://schemas.openxmlformats.org/officeDocument/2006/relationships/audio" Target="../media/media25.wma"/><Relationship Id="rId20" Type="http://schemas.openxmlformats.org/officeDocument/2006/relationships/image" Target="../media/image17.png"/><Relationship Id="rId1" Type="http://schemas.microsoft.com/office/2007/relationships/media" Target="../media/media18.wma"/><Relationship Id="rId6" Type="http://schemas.openxmlformats.org/officeDocument/2006/relationships/audio" Target="../media/media20.wma"/><Relationship Id="rId11" Type="http://schemas.microsoft.com/office/2007/relationships/media" Target="../media/media23.wma"/><Relationship Id="rId24" Type="http://schemas.microsoft.com/office/2007/relationships/hdphoto" Target="../media/hdphoto1.wdp"/><Relationship Id="rId5" Type="http://schemas.microsoft.com/office/2007/relationships/media" Target="../media/media20.wma"/><Relationship Id="rId15" Type="http://schemas.microsoft.com/office/2007/relationships/media" Target="../media/media25.wma"/><Relationship Id="rId23" Type="http://schemas.openxmlformats.org/officeDocument/2006/relationships/image" Target="../media/image18.png"/><Relationship Id="rId10" Type="http://schemas.openxmlformats.org/officeDocument/2006/relationships/audio" Target="../media/media22.wma"/><Relationship Id="rId19" Type="http://schemas.openxmlformats.org/officeDocument/2006/relationships/image" Target="../media/image16.png"/><Relationship Id="rId4" Type="http://schemas.openxmlformats.org/officeDocument/2006/relationships/audio" Target="../media/media19.wma"/><Relationship Id="rId9" Type="http://schemas.microsoft.com/office/2007/relationships/media" Target="../media/media22.wma"/><Relationship Id="rId14" Type="http://schemas.microsoft.com/office/2007/relationships/media" Target="../media/media24.wma"/><Relationship Id="rId22" Type="http://schemas.openxmlformats.org/officeDocument/2006/relationships/hyperlink" Target="../zadachi/&#1044;&#1077;&#1089;&#1077;&#1090;&#1080;&#1095;&#1085;&#1080;&#1044;&#1088;&#1086;&#1073;&#1080;&#1057;&#1098;&#1097;&#1085;&#1086;&#1089;&#1090;.docx" TargetMode="External"/><Relationship Id="rId2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Десетични дроби - Същност</a:t>
            </a:r>
            <a:endParaRPr lang="bg-BG" dirty="0"/>
          </a:p>
        </p:txBody>
      </p:sp>
      <p:pic>
        <p:nvPicPr>
          <p:cNvPr id="3" name="desDrobi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489.3552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8048" y="148988"/>
            <a:ext cx="609600" cy="609600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3" t="13394" r="16675" b="5911"/>
          <a:stretch/>
        </p:blipFill>
        <p:spPr>
          <a:xfrm rot="5400000">
            <a:off x="802663" y="2264723"/>
            <a:ext cx="4558990" cy="3895188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3760075" y="4129286"/>
            <a:ext cx="938048" cy="216000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Овал 9"/>
          <p:cNvSpPr/>
          <p:nvPr/>
        </p:nvSpPr>
        <p:spPr>
          <a:xfrm rot="16200000">
            <a:off x="3268617" y="4134136"/>
            <a:ext cx="1220988" cy="474546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Овал 10"/>
          <p:cNvSpPr/>
          <p:nvPr/>
        </p:nvSpPr>
        <p:spPr>
          <a:xfrm rot="16200000">
            <a:off x="3796760" y="4049006"/>
            <a:ext cx="1063333" cy="487152"/>
          </a:xfrm>
          <a:prstGeom prst="ellipse">
            <a:avLst/>
          </a:prstGeom>
          <a:noFill/>
          <a:ln w="571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Правоъгълник 11"/>
          <p:cNvSpPr/>
          <p:nvPr/>
        </p:nvSpPr>
        <p:spPr>
          <a:xfrm>
            <a:off x="5234949" y="1932821"/>
            <a:ext cx="4789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 лв.=100 ст., то 1 ст. </a:t>
            </a:r>
            <a:r>
              <a:rPr lang="bg-BG" sz="2400" dirty="0" smtClean="0"/>
              <a:t>0,01 </a:t>
            </a:r>
            <a:r>
              <a:rPr lang="bg-BG" sz="2400" dirty="0"/>
              <a:t>стотна </a:t>
            </a:r>
            <a:r>
              <a:rPr lang="bg-BG" sz="2400" dirty="0" err="1" smtClean="0"/>
              <a:t>лв</a:t>
            </a:r>
            <a:r>
              <a:rPr lang="en-US" sz="2400" dirty="0" smtClean="0"/>
              <a:t>.</a:t>
            </a:r>
            <a:endParaRPr lang="bg-BG" sz="2400" dirty="0"/>
          </a:p>
        </p:txBody>
      </p:sp>
      <p:pic>
        <p:nvPicPr>
          <p:cNvPr id="13" name="desDrobi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12.8592" end="1514.825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86910" y="148988"/>
            <a:ext cx="609600" cy="609600"/>
          </a:xfrm>
          <a:prstGeom prst="rect">
            <a:avLst/>
          </a:prstGeom>
        </p:spPr>
      </p:pic>
      <p:pic>
        <p:nvPicPr>
          <p:cNvPr id="1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41503"/>
            <a:ext cx="540000" cy="540000"/>
          </a:xfrm>
          <a:prstGeom prst="rect">
            <a:avLst/>
          </a:prstGeom>
        </p:spPr>
      </p:pic>
      <p:pic>
        <p:nvPicPr>
          <p:cNvPr id="15" name="desDrobi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63.2219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4056" y="148988"/>
            <a:ext cx="609600" cy="609600"/>
          </a:xfrm>
          <a:prstGeom prst="rect">
            <a:avLst/>
          </a:prstGeom>
        </p:spPr>
      </p:pic>
      <p:pic>
        <p:nvPicPr>
          <p:cNvPr id="17" name="desDrobi4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12085.3936" end="2931.352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924299" y="148988"/>
            <a:ext cx="609600" cy="609600"/>
          </a:xfrm>
          <a:prstGeom prst="rect">
            <a:avLst/>
          </a:prstGeom>
        </p:spPr>
      </p:pic>
      <p:pic>
        <p:nvPicPr>
          <p:cNvPr id="18" name="desDrobi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3052.291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78263" y="148988"/>
            <a:ext cx="609600" cy="609600"/>
          </a:xfrm>
          <a:prstGeom prst="rect">
            <a:avLst/>
          </a:prstGeom>
        </p:spPr>
      </p:pic>
      <p:sp>
        <p:nvSpPr>
          <p:cNvPr id="19" name="Правоъгълник 18"/>
          <p:cNvSpPr/>
          <p:nvPr/>
        </p:nvSpPr>
        <p:spPr>
          <a:xfrm rot="16200000">
            <a:off x="5412488" y="3775654"/>
            <a:ext cx="1275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Стотици</a:t>
            </a:r>
            <a:endParaRPr lang="bg-BG" sz="2400" dirty="0"/>
          </a:p>
        </p:txBody>
      </p:sp>
      <p:sp>
        <p:nvSpPr>
          <p:cNvPr id="20" name="Правоъгълник 19"/>
          <p:cNvSpPr/>
          <p:nvPr/>
        </p:nvSpPr>
        <p:spPr>
          <a:xfrm rot="16200000">
            <a:off x="8592450" y="3893055"/>
            <a:ext cx="1091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десети</a:t>
            </a:r>
            <a:endParaRPr lang="bg-BG" sz="2400" dirty="0"/>
          </a:p>
        </p:txBody>
      </p:sp>
      <p:pic>
        <p:nvPicPr>
          <p:cNvPr id="4" name="desdrobi1,5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29764" y="148988"/>
            <a:ext cx="609600" cy="609600"/>
          </a:xfrm>
          <a:prstGeom prst="rect">
            <a:avLst/>
          </a:prstGeom>
        </p:spPr>
      </p:pic>
      <p:pic>
        <p:nvPicPr>
          <p:cNvPr id="8" name="desdrobi1,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st="414.9451" end="893.728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269511" y="131895"/>
            <a:ext cx="609600" cy="609600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5680425" y="4371409"/>
            <a:ext cx="60207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 smtClean="0"/>
              <a:t>9 7 </a:t>
            </a:r>
            <a:r>
              <a:rPr lang="en-US" sz="9600" dirty="0"/>
              <a:t>6</a:t>
            </a:r>
            <a:r>
              <a:rPr lang="en-US" sz="9600" dirty="0" smtClean="0"/>
              <a:t>, 5 8 </a:t>
            </a:r>
            <a:r>
              <a:rPr lang="en-US" sz="9600" dirty="0"/>
              <a:t>2</a:t>
            </a:r>
            <a:endParaRPr lang="bg-BG" sz="9600" dirty="0"/>
          </a:p>
        </p:txBody>
      </p:sp>
      <p:sp>
        <p:nvSpPr>
          <p:cNvPr id="22" name="Правоъгълник 21"/>
          <p:cNvSpPr/>
          <p:nvPr/>
        </p:nvSpPr>
        <p:spPr>
          <a:xfrm rot="16200000">
            <a:off x="9368081" y="3894014"/>
            <a:ext cx="1093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стотни</a:t>
            </a:r>
            <a:endParaRPr lang="bg-BG" sz="2400" dirty="0"/>
          </a:p>
        </p:txBody>
      </p:sp>
      <p:sp>
        <p:nvSpPr>
          <p:cNvPr id="23" name="Правоъгълник 22"/>
          <p:cNvSpPr/>
          <p:nvPr/>
        </p:nvSpPr>
        <p:spPr>
          <a:xfrm rot="16200000">
            <a:off x="10150496" y="3789315"/>
            <a:ext cx="1302839" cy="46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хилядни</a:t>
            </a:r>
            <a:endParaRPr lang="bg-BG" sz="2400" dirty="0"/>
          </a:p>
        </p:txBody>
      </p:sp>
      <p:sp>
        <p:nvSpPr>
          <p:cNvPr id="24" name="Правоъгълник 23"/>
          <p:cNvSpPr/>
          <p:nvPr/>
        </p:nvSpPr>
        <p:spPr>
          <a:xfrm rot="16200000">
            <a:off x="6185806" y="3857542"/>
            <a:ext cx="1439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Десетици</a:t>
            </a:r>
            <a:endParaRPr lang="bg-BG" sz="2400" dirty="0"/>
          </a:p>
        </p:txBody>
      </p:sp>
      <p:sp>
        <p:nvSpPr>
          <p:cNvPr id="25" name="Правоъгълник 24"/>
          <p:cNvSpPr/>
          <p:nvPr/>
        </p:nvSpPr>
        <p:spPr>
          <a:xfrm rot="16200000">
            <a:off x="7261213" y="3745003"/>
            <a:ext cx="1391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 smtClean="0"/>
              <a:t>Единици</a:t>
            </a:r>
            <a:endParaRPr lang="bg-BG" sz="2400" dirty="0"/>
          </a:p>
        </p:txBody>
      </p:sp>
      <p:pic>
        <p:nvPicPr>
          <p:cNvPr id="2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4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22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78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16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10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26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9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000" fill="hold" grpId="1" nodeType="withEffect">
                                  <p:stCondLst>
                                    <p:cond delay="1182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867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5082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134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6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15134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95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7334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85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19334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952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60"/>
                            </p:stCondLst>
                            <p:childTnLst>
                              <p:par>
                                <p:cTn id="4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1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209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653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740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4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708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46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708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708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421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  <p:bldP spid="10" grpId="0" animBg="1"/>
      <p:bldP spid="10" grpId="1" animBg="1"/>
      <p:bldP spid="11" grpId="0" animBg="1"/>
      <p:bldP spid="11" grpId="1" animBg="1"/>
      <p:bldP spid="12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603201"/>
              </p:ext>
            </p:extLst>
          </p:nvPr>
        </p:nvGraphicFramePr>
        <p:xfrm>
          <a:off x="1501253" y="2620369"/>
          <a:ext cx="8925635" cy="2587501"/>
        </p:xfrm>
        <a:graphic>
          <a:graphicData uri="http://schemas.openxmlformats.org/drawingml/2006/table">
            <a:tbl>
              <a:tblPr firstRow="1" firstCol="1" bandRow="1"/>
              <a:tblGrid>
                <a:gridCol w="975246"/>
                <a:gridCol w="956797"/>
                <a:gridCol w="1104384"/>
                <a:gridCol w="1104384"/>
                <a:gridCol w="1049878"/>
                <a:gridCol w="854492"/>
                <a:gridCol w="854492"/>
                <a:gridCol w="1012981"/>
                <a:gridCol w="1012981"/>
              </a:tblGrid>
              <a:tr h="540672">
                <a:tc rowSpan="2">
                  <a:txBody>
                    <a:bodyPr/>
                    <a:lstStyle/>
                    <a:p>
                      <a:pPr algn="just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число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Цяла част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Дробна част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</a:tr>
              <a:tr h="424813">
                <a:tc vMerge="1">
                  <a:txBody>
                    <a:bodyPr/>
                    <a:lstStyle/>
                    <a:p>
                      <a:endParaRPr lang="bg-B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хиляди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стотици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десетици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единици</a:t>
                      </a: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десети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стотни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16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хилядни</a:t>
                      </a:r>
                      <a:endParaRPr lang="bg-BG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672"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Същност</a:t>
            </a:r>
          </a:p>
        </p:txBody>
      </p:sp>
      <p:pic>
        <p:nvPicPr>
          <p:cNvPr id="6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26263"/>
            <a:ext cx="540000" cy="540000"/>
          </a:xfrm>
          <a:prstGeom prst="rect">
            <a:avLst/>
          </a:prstGeom>
        </p:spPr>
      </p:pic>
      <p:sp>
        <p:nvSpPr>
          <p:cNvPr id="7" name="Правоъгълник 6"/>
          <p:cNvSpPr/>
          <p:nvPr/>
        </p:nvSpPr>
        <p:spPr>
          <a:xfrm>
            <a:off x="1591854" y="3674055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0,123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6067987" y="36740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7801252" y="36740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1</a:t>
            </a:r>
          </a:p>
        </p:txBody>
      </p:sp>
      <p:sp>
        <p:nvSpPr>
          <p:cNvPr id="10" name="Правоъгълник 9"/>
          <p:cNvSpPr/>
          <p:nvPr/>
        </p:nvSpPr>
        <p:spPr>
          <a:xfrm>
            <a:off x="8729300" y="36740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2</a:t>
            </a:r>
          </a:p>
        </p:txBody>
      </p:sp>
      <p:sp>
        <p:nvSpPr>
          <p:cNvPr id="11" name="Правоъгълник 10"/>
          <p:cNvSpPr/>
          <p:nvPr/>
        </p:nvSpPr>
        <p:spPr>
          <a:xfrm>
            <a:off x="9766530" y="367405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3</a:t>
            </a:r>
          </a:p>
        </p:txBody>
      </p:sp>
      <p:pic>
        <p:nvPicPr>
          <p:cNvPr id="13" name="desDrobi6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67.6133" end="2001.623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4636" y="176284"/>
            <a:ext cx="609600" cy="609600"/>
          </a:xfrm>
          <a:prstGeom prst="rect">
            <a:avLst/>
          </a:prstGeom>
        </p:spPr>
      </p:pic>
      <p:pic>
        <p:nvPicPr>
          <p:cNvPr id="14" name="des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2766.425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2254" y="176284"/>
            <a:ext cx="609600" cy="609600"/>
          </a:xfrm>
          <a:prstGeom prst="rect">
            <a:avLst/>
          </a:prstGeom>
        </p:spPr>
      </p:pic>
      <p:sp>
        <p:nvSpPr>
          <p:cNvPr id="15" name="Правоъгълник 14"/>
          <p:cNvSpPr/>
          <p:nvPr/>
        </p:nvSpPr>
        <p:spPr>
          <a:xfrm>
            <a:off x="1545486" y="421969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1234,56</a:t>
            </a:r>
          </a:p>
        </p:txBody>
      </p:sp>
      <p:sp>
        <p:nvSpPr>
          <p:cNvPr id="16" name="Правоъгълник 15"/>
          <p:cNvSpPr/>
          <p:nvPr/>
        </p:nvSpPr>
        <p:spPr>
          <a:xfrm>
            <a:off x="2820957" y="42196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1</a:t>
            </a:r>
          </a:p>
        </p:txBody>
      </p:sp>
      <p:sp>
        <p:nvSpPr>
          <p:cNvPr id="17" name="Правоъгълник 16"/>
          <p:cNvSpPr/>
          <p:nvPr/>
        </p:nvSpPr>
        <p:spPr>
          <a:xfrm>
            <a:off x="3948717" y="42196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2</a:t>
            </a:r>
          </a:p>
        </p:txBody>
      </p:sp>
      <p:sp>
        <p:nvSpPr>
          <p:cNvPr id="18" name="Правоъгълник 17"/>
          <p:cNvSpPr/>
          <p:nvPr/>
        </p:nvSpPr>
        <p:spPr>
          <a:xfrm>
            <a:off x="4969797" y="42196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ea typeface="Times New Roman"/>
                <a:cs typeface="Times New Roman"/>
              </a:rPr>
              <a:t>3</a:t>
            </a:r>
            <a:endParaRPr lang="bg-BG" dirty="0"/>
          </a:p>
        </p:txBody>
      </p:sp>
      <p:sp>
        <p:nvSpPr>
          <p:cNvPr id="19" name="Правоъгълник 18"/>
          <p:cNvSpPr/>
          <p:nvPr/>
        </p:nvSpPr>
        <p:spPr>
          <a:xfrm>
            <a:off x="6022266" y="42196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4</a:t>
            </a:r>
          </a:p>
        </p:txBody>
      </p:sp>
      <p:sp>
        <p:nvSpPr>
          <p:cNvPr id="20" name="Правоъгълник 19"/>
          <p:cNvSpPr/>
          <p:nvPr/>
        </p:nvSpPr>
        <p:spPr>
          <a:xfrm>
            <a:off x="7770771" y="42196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5</a:t>
            </a:r>
          </a:p>
        </p:txBody>
      </p:sp>
      <p:sp>
        <p:nvSpPr>
          <p:cNvPr id="21" name="Правоъгълник 20"/>
          <p:cNvSpPr/>
          <p:nvPr/>
        </p:nvSpPr>
        <p:spPr>
          <a:xfrm>
            <a:off x="8745448" y="421969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6</a:t>
            </a:r>
          </a:p>
        </p:txBody>
      </p:sp>
      <p:pic>
        <p:nvPicPr>
          <p:cNvPr id="22" name="desDrobi8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91.4797" end="1836.32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2705" y="176284"/>
            <a:ext cx="609600" cy="609600"/>
          </a:xfrm>
          <a:prstGeom prst="rect">
            <a:avLst/>
          </a:prstGeom>
        </p:spPr>
      </p:pic>
      <p:sp>
        <p:nvSpPr>
          <p:cNvPr id="23" name="Правоъгълник 22"/>
          <p:cNvSpPr/>
          <p:nvPr/>
        </p:nvSpPr>
        <p:spPr>
          <a:xfrm>
            <a:off x="1583769" y="4722614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55,001</a:t>
            </a:r>
          </a:p>
        </p:txBody>
      </p:sp>
      <p:sp>
        <p:nvSpPr>
          <p:cNvPr id="24" name="Правоъгълник 23"/>
          <p:cNvSpPr/>
          <p:nvPr/>
        </p:nvSpPr>
        <p:spPr>
          <a:xfrm>
            <a:off x="4954556" y="472082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5</a:t>
            </a:r>
          </a:p>
        </p:txBody>
      </p:sp>
      <p:sp>
        <p:nvSpPr>
          <p:cNvPr id="25" name="Правоъгълник 24"/>
          <p:cNvSpPr/>
          <p:nvPr/>
        </p:nvSpPr>
        <p:spPr>
          <a:xfrm>
            <a:off x="5991784" y="47226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 smtClean="0">
                <a:ea typeface="Times New Roman"/>
                <a:cs typeface="Times New Roman"/>
              </a:rPr>
              <a:t>5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26" name="Правоъгълник 25"/>
          <p:cNvSpPr/>
          <p:nvPr/>
        </p:nvSpPr>
        <p:spPr>
          <a:xfrm>
            <a:off x="7803719" y="47226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27" name="Правоъгълник 26"/>
          <p:cNvSpPr/>
          <p:nvPr/>
        </p:nvSpPr>
        <p:spPr>
          <a:xfrm>
            <a:off x="8729299" y="472082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dirty="0">
                <a:ea typeface="Times New Roman"/>
                <a:cs typeface="Times New Roman"/>
              </a:rPr>
              <a:t>0</a:t>
            </a:r>
          </a:p>
        </p:txBody>
      </p:sp>
      <p:sp>
        <p:nvSpPr>
          <p:cNvPr id="28" name="Правоъгълник 27"/>
          <p:cNvSpPr/>
          <p:nvPr/>
        </p:nvSpPr>
        <p:spPr>
          <a:xfrm>
            <a:off x="9766530" y="472261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ea typeface="Times New Roman"/>
                <a:cs typeface="Times New Roman"/>
              </a:rPr>
              <a:t>1</a:t>
            </a:r>
            <a:endParaRPr lang="bg-BG" dirty="0"/>
          </a:p>
        </p:txBody>
      </p:sp>
      <p:pic>
        <p:nvPicPr>
          <p:cNvPr id="29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808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5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792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9192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92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1292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392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992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492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6192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7692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492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332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0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468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3268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668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7568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868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8268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417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Същност</a:t>
            </a:r>
          </a:p>
        </p:txBody>
      </p:sp>
      <p:pic>
        <p:nvPicPr>
          <p:cNvPr id="3" name="desDrobi9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3.70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20" y="30480"/>
            <a:ext cx="609600" cy="609600"/>
          </a:xfrm>
          <a:prstGeom prst="rect">
            <a:avLst/>
          </a:prstGeom>
        </p:spPr>
      </p:pic>
      <p:pic>
        <p:nvPicPr>
          <p:cNvPr id="6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56743"/>
            <a:ext cx="540000" cy="540000"/>
          </a:xfrm>
          <a:prstGeom prst="rect">
            <a:avLst/>
          </a:prstGeom>
        </p:spPr>
      </p:pic>
      <p:sp>
        <p:nvSpPr>
          <p:cNvPr id="7" name="Правоъгълник 6"/>
          <p:cNvSpPr/>
          <p:nvPr/>
        </p:nvSpPr>
        <p:spPr>
          <a:xfrm>
            <a:off x="728323" y="1931908"/>
            <a:ext cx="16850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/>
              <a:t>„</a:t>
            </a:r>
            <a:r>
              <a:rPr lang="bg-BG" sz="3200" dirty="0" smtClean="0"/>
              <a:t>цяло и</a:t>
            </a:r>
            <a:r>
              <a:rPr lang="bg-BG" sz="3200" dirty="0"/>
              <a:t>“</a:t>
            </a:r>
          </a:p>
        </p:txBody>
      </p:sp>
      <p:pic>
        <p:nvPicPr>
          <p:cNvPr id="8" name="desDrobi10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418.9403" end="546.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396" y="30480"/>
            <a:ext cx="609600" cy="609600"/>
          </a:xfrm>
          <a:prstGeom prst="rect">
            <a:avLst/>
          </a:prstGeom>
        </p:spPr>
      </p:pic>
      <p:sp>
        <p:nvSpPr>
          <p:cNvPr id="9" name="Правоъгълник 8"/>
          <p:cNvSpPr/>
          <p:nvPr/>
        </p:nvSpPr>
        <p:spPr>
          <a:xfrm>
            <a:off x="728323" y="3011715"/>
            <a:ext cx="6372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0,123 – нула цяло и сто двадесет и три хилядни</a:t>
            </a:r>
          </a:p>
        </p:txBody>
      </p:sp>
      <p:pic>
        <p:nvPicPr>
          <p:cNvPr id="10" name="desDrobi1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478.78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62695" y="30480"/>
            <a:ext cx="609600" cy="609600"/>
          </a:xfrm>
          <a:prstGeom prst="rect">
            <a:avLst/>
          </a:prstGeom>
        </p:spPr>
      </p:pic>
      <p:pic>
        <p:nvPicPr>
          <p:cNvPr id="12" name="desDrobi1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361.747" end="478.782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51760" y="30480"/>
            <a:ext cx="609600" cy="609600"/>
          </a:xfrm>
          <a:prstGeom prst="rect">
            <a:avLst/>
          </a:prstGeom>
        </p:spPr>
      </p:pic>
      <p:sp>
        <p:nvSpPr>
          <p:cNvPr id="13" name="Правоъгълник 12"/>
          <p:cNvSpPr/>
          <p:nvPr/>
        </p:nvSpPr>
        <p:spPr>
          <a:xfrm>
            <a:off x="728323" y="3515975"/>
            <a:ext cx="9863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/>
              <a:t>1234,56 – хиляда двеста тридесет и четири цяло и петдесет и шест стотни</a:t>
            </a:r>
          </a:p>
        </p:txBody>
      </p:sp>
      <p:sp>
        <p:nvSpPr>
          <p:cNvPr id="14" name="Правоъгълник 13"/>
          <p:cNvSpPr/>
          <p:nvPr/>
        </p:nvSpPr>
        <p:spPr>
          <a:xfrm>
            <a:off x="728323" y="4078515"/>
            <a:ext cx="6071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55, 001 – петдесет и пет цяло и една хилядна</a:t>
            </a:r>
          </a:p>
        </p:txBody>
      </p:sp>
      <p:pic>
        <p:nvPicPr>
          <p:cNvPr id="1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99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40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698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31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9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78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263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337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237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88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9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</a:t>
            </a:r>
            <a:r>
              <a:rPr lang="bg-BG" dirty="0" smtClean="0"/>
              <a:t>Сравняване</a:t>
            </a:r>
            <a:endParaRPr lang="bg-BG" dirty="0"/>
          </a:p>
        </p:txBody>
      </p:sp>
      <p:pic>
        <p:nvPicPr>
          <p:cNvPr id="4" name="desDrobi13,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4560" y="137160"/>
            <a:ext cx="609600" cy="609600"/>
          </a:xfrm>
          <a:prstGeom prst="rect">
            <a:avLst/>
          </a:prstGeom>
        </p:spPr>
      </p:pic>
      <p:pic>
        <p:nvPicPr>
          <p:cNvPr id="5" name="desDrobi13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8065.4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137160"/>
            <a:ext cx="609600" cy="609600"/>
          </a:xfrm>
          <a:prstGeom prst="rect">
            <a:avLst/>
          </a:prstGeom>
        </p:spPr>
      </p:pic>
      <p:sp>
        <p:nvSpPr>
          <p:cNvPr id="6" name="Правоъгълник 5"/>
          <p:cNvSpPr/>
          <p:nvPr/>
        </p:nvSpPr>
        <p:spPr>
          <a:xfrm>
            <a:off x="984560" y="2008108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1,2=1,20=1,200</a:t>
            </a:r>
            <a:endParaRPr lang="bg-BG" sz="2400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984560" y="2544187"/>
            <a:ext cx="2432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3=</a:t>
            </a:r>
            <a:r>
              <a:rPr lang="bg-BG" sz="2400" dirty="0" err="1" smtClean="0"/>
              <a:t>3</a:t>
            </a:r>
            <a:r>
              <a:rPr lang="bg-BG" sz="2400" dirty="0" smtClean="0"/>
              <a:t>,0=3,00=3,000</a:t>
            </a:r>
            <a:endParaRPr lang="bg-BG" sz="2400" dirty="0"/>
          </a:p>
        </p:txBody>
      </p:sp>
      <p:pic>
        <p:nvPicPr>
          <p:cNvPr id="9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56743"/>
            <a:ext cx="540000" cy="540000"/>
          </a:xfrm>
          <a:prstGeom prst="rect">
            <a:avLst/>
          </a:prstGeom>
        </p:spPr>
      </p:pic>
      <p:pic>
        <p:nvPicPr>
          <p:cNvPr id="11" name="desDrobi14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end="2418.308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5007" y="181515"/>
            <a:ext cx="609600" cy="609600"/>
          </a:xfrm>
          <a:prstGeom prst="rect">
            <a:avLst/>
          </a:prstGeom>
        </p:spPr>
      </p:pic>
      <p:pic>
        <p:nvPicPr>
          <p:cNvPr id="13" name="Картина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6" t="16482" r="24075" b="16842"/>
          <a:stretch/>
        </p:blipFill>
        <p:spPr>
          <a:xfrm rot="16200000">
            <a:off x="2095021" y="3635963"/>
            <a:ext cx="2742085" cy="2128886"/>
          </a:xfrm>
          <a:prstGeom prst="rect">
            <a:avLst/>
          </a:prstGeom>
        </p:spPr>
      </p:pic>
      <p:pic>
        <p:nvPicPr>
          <p:cNvPr id="14" name="Картина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t="11837" r="23332" b="8399"/>
          <a:stretch/>
        </p:blipFill>
        <p:spPr>
          <a:xfrm rot="4959286">
            <a:off x="6887263" y="3551533"/>
            <a:ext cx="2760858" cy="2297746"/>
          </a:xfrm>
          <a:prstGeom prst="rect">
            <a:avLst/>
          </a:prstGeom>
        </p:spPr>
      </p:pic>
      <p:sp>
        <p:nvSpPr>
          <p:cNvPr id="15" name="Правоъгълник 14"/>
          <p:cNvSpPr/>
          <p:nvPr/>
        </p:nvSpPr>
        <p:spPr>
          <a:xfrm>
            <a:off x="1017759" y="2274258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3,2=3 </a:t>
            </a:r>
            <a:r>
              <a:rPr lang="bg-BG" sz="2400" dirty="0" err="1" smtClean="0"/>
              <a:t>лв</a:t>
            </a:r>
            <a:r>
              <a:rPr lang="bg-BG" sz="2400" dirty="0" smtClean="0"/>
              <a:t> и 20 </a:t>
            </a:r>
            <a:r>
              <a:rPr lang="bg-BG" sz="2400" dirty="0" err="1" smtClean="0"/>
              <a:t>ст</a:t>
            </a:r>
            <a:r>
              <a:rPr lang="bg-BG" sz="2400" dirty="0" smtClean="0"/>
              <a:t>=320 </a:t>
            </a:r>
            <a:r>
              <a:rPr lang="bg-BG" sz="2400" dirty="0" err="1" smtClean="0"/>
              <a:t>ст</a:t>
            </a:r>
            <a:endParaRPr lang="bg-BG" sz="2400" dirty="0"/>
          </a:p>
        </p:txBody>
      </p:sp>
      <p:sp>
        <p:nvSpPr>
          <p:cNvPr id="16" name="Правоъгълник 15"/>
          <p:cNvSpPr/>
          <p:nvPr/>
        </p:nvSpPr>
        <p:spPr>
          <a:xfrm>
            <a:off x="7465835" y="2228950"/>
            <a:ext cx="3281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3,12=3 </a:t>
            </a:r>
            <a:r>
              <a:rPr lang="bg-BG" sz="2400" dirty="0" err="1" smtClean="0"/>
              <a:t>лв</a:t>
            </a:r>
            <a:r>
              <a:rPr lang="bg-BG" sz="2400" dirty="0" smtClean="0"/>
              <a:t> и 12 </a:t>
            </a:r>
            <a:r>
              <a:rPr lang="bg-BG" sz="2400" dirty="0" err="1" smtClean="0"/>
              <a:t>ст</a:t>
            </a:r>
            <a:r>
              <a:rPr lang="bg-BG" sz="2400" dirty="0" smtClean="0"/>
              <a:t>=312 </a:t>
            </a:r>
            <a:r>
              <a:rPr lang="bg-BG" sz="2400" dirty="0" err="1" smtClean="0"/>
              <a:t>ст</a:t>
            </a:r>
            <a:endParaRPr lang="bg-BG" sz="2400" dirty="0"/>
          </a:p>
        </p:txBody>
      </p:sp>
      <p:sp>
        <p:nvSpPr>
          <p:cNvPr id="17" name="Правоъгълник 16"/>
          <p:cNvSpPr/>
          <p:nvPr/>
        </p:nvSpPr>
        <p:spPr>
          <a:xfrm>
            <a:off x="5836489" y="3944576"/>
            <a:ext cx="6447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7200" dirty="0"/>
              <a:t>&gt;</a:t>
            </a:r>
          </a:p>
        </p:txBody>
      </p:sp>
      <p:pic>
        <p:nvPicPr>
          <p:cNvPr id="18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Групиране 18"/>
          <p:cNvGrpSpPr/>
          <p:nvPr/>
        </p:nvGrpSpPr>
        <p:grpSpPr>
          <a:xfrm>
            <a:off x="528251" y="3114708"/>
            <a:ext cx="1144895" cy="2860064"/>
            <a:chOff x="4888942" y="2384811"/>
            <a:chExt cx="1520500" cy="3798363"/>
          </a:xfrm>
        </p:grpSpPr>
        <p:sp>
          <p:nvSpPr>
            <p:cNvPr id="20" name="Правоъгълник 19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21" name="Групиране 20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27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79000">
                    <a:schemeClr val="tx1"/>
                  </a:gs>
                  <a:gs pos="46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38000">
                    <a:srgbClr val="FF00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tx1"/>
                  </a:gs>
                </a:gsLst>
                <a:lin ang="5400000" scaled="0"/>
              </a:gra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Дъга 27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9" name="Дъга 28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0" name="Дъга 29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1" name="Дъга 30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22" name="Овал 21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Дъга 23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Овал 25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2" name="Групиране 31"/>
          <p:cNvGrpSpPr/>
          <p:nvPr/>
        </p:nvGrpSpPr>
        <p:grpSpPr>
          <a:xfrm>
            <a:off x="9988213" y="3232290"/>
            <a:ext cx="1417526" cy="2715961"/>
            <a:chOff x="4888942" y="2384811"/>
            <a:chExt cx="1520500" cy="3798363"/>
          </a:xfrm>
        </p:grpSpPr>
        <p:sp>
          <p:nvSpPr>
            <p:cNvPr id="33" name="Правоъгълник 32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4" name="Групиране 33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40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79000">
                    <a:schemeClr val="accent1">
                      <a:lumMod val="40000"/>
                      <a:lumOff val="60000"/>
                    </a:schemeClr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40000">
                    <a:srgbClr val="FFFF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1" name="Дъга 40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2" name="Дъга 41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Дъга 42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Дъга 43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35" name="Овал 34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Дъга 36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63453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8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6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33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3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21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58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986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686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986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6086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8286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286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2986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6386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4186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9046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43063"/>
              </p:ext>
            </p:extLst>
          </p:nvPr>
        </p:nvGraphicFramePr>
        <p:xfrm>
          <a:off x="655093" y="1897038"/>
          <a:ext cx="11191163" cy="4244455"/>
        </p:xfrm>
        <a:graphic>
          <a:graphicData uri="http://schemas.openxmlformats.org/drawingml/2006/table">
            <a:tbl>
              <a:tblPr firstRow="1" firstCol="1" bandRow="1"/>
              <a:tblGrid>
                <a:gridCol w="8297932"/>
                <a:gridCol w="2893231"/>
              </a:tblGrid>
              <a:tr h="402610">
                <a:tc>
                  <a:txBody>
                    <a:bodyPr/>
                    <a:lstStyle/>
                    <a:p>
                      <a:pPr algn="just"/>
                      <a:r>
                        <a:rPr lang="bg-BG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стъпка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bg-BG" sz="200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пример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973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5218">
                <a:tc>
                  <a:txBody>
                    <a:bodyPr/>
                    <a:lstStyle/>
                    <a:p>
                      <a:pPr marL="0" lvl="0" indent="0" algn="just">
                        <a:buFont typeface="+mj-lt"/>
                        <a:buNone/>
                      </a:pPr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bg-BG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Десетични дроби - Сравняване</a:t>
            </a:r>
          </a:p>
        </p:txBody>
      </p:sp>
      <p:sp>
        <p:nvSpPr>
          <p:cNvPr id="4" name="Правоъгълник 3"/>
          <p:cNvSpPr/>
          <p:nvPr/>
        </p:nvSpPr>
        <p:spPr>
          <a:xfrm>
            <a:off x="723601" y="2413968"/>
            <a:ext cx="9908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sz="2000" dirty="0">
                <a:ea typeface="Times New Roman"/>
                <a:cs typeface="Times New Roman"/>
              </a:rPr>
              <a:t>Дроби за </a:t>
            </a:r>
            <a:r>
              <a:rPr lang="bg-BG" sz="2000" dirty="0" smtClean="0">
                <a:ea typeface="Times New Roman"/>
                <a:cs typeface="Times New Roman"/>
              </a:rPr>
              <a:t>сравняване                                                                                                        5,369  </a:t>
            </a:r>
            <a:r>
              <a:rPr lang="bg-BG" sz="2000" dirty="0">
                <a:ea typeface="Times New Roman"/>
                <a:cs typeface="Times New Roman"/>
              </a:rPr>
              <a:t>и  </a:t>
            </a:r>
            <a:r>
              <a:rPr lang="bg-BG" sz="2000" dirty="0" smtClean="0">
                <a:ea typeface="Times New Roman"/>
                <a:cs typeface="Times New Roman"/>
              </a:rPr>
              <a:t>5,12 </a:t>
            </a:r>
            <a:endParaRPr lang="bg-BG" sz="2000" dirty="0">
              <a:ea typeface="Times New Roman"/>
              <a:cs typeface="Times New Roman"/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723601" y="3175464"/>
            <a:ext cx="1026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Дописваме нули, така че дробните части да станат с еднакъв брой </a:t>
            </a:r>
            <a:r>
              <a:rPr lang="bg-BG" dirty="0" smtClean="0">
                <a:ea typeface="Times New Roman"/>
                <a:cs typeface="Times New Roman"/>
              </a:rPr>
              <a:t>цифри                   	5,369</a:t>
            </a:r>
            <a:r>
              <a:rPr lang="en-US" dirty="0">
                <a:ea typeface="Times New Roman"/>
                <a:cs typeface="Times New Roman"/>
              </a:rPr>
              <a:t> </a:t>
            </a:r>
            <a:r>
              <a:rPr lang="en-US" dirty="0" smtClean="0">
                <a:ea typeface="Times New Roman"/>
                <a:cs typeface="Times New Roman"/>
              </a:rPr>
              <a:t> 	</a:t>
            </a:r>
            <a:r>
              <a:rPr lang="bg-BG" dirty="0" smtClean="0">
                <a:ea typeface="Times New Roman"/>
                <a:cs typeface="Times New Roman"/>
              </a:rPr>
              <a:t>5,120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6" name="Правоъгълник 5"/>
          <p:cNvSpPr/>
          <p:nvPr/>
        </p:nvSpPr>
        <p:spPr>
          <a:xfrm>
            <a:off x="723600" y="4003258"/>
            <a:ext cx="10038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Премахваме десетичната </a:t>
            </a:r>
            <a:r>
              <a:rPr lang="bg-BG" dirty="0" smtClean="0">
                <a:ea typeface="Times New Roman"/>
                <a:cs typeface="Times New Roman"/>
              </a:rPr>
              <a:t>запетая                                                                                     	5369</a:t>
            </a:r>
            <a:r>
              <a:rPr lang="en-US" dirty="0" smtClean="0">
                <a:ea typeface="Times New Roman"/>
                <a:cs typeface="Times New Roman"/>
              </a:rPr>
              <a:t> 	</a:t>
            </a:r>
            <a:r>
              <a:rPr lang="bg-BG" dirty="0" smtClean="0">
                <a:ea typeface="Times New Roman"/>
                <a:cs typeface="Times New Roman"/>
              </a:rPr>
              <a:t>5120</a:t>
            </a:r>
            <a:endParaRPr lang="bg-BG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723601" y="4839555"/>
            <a:ext cx="954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Сравняваме получените естествени </a:t>
            </a:r>
            <a:r>
              <a:rPr lang="bg-BG" dirty="0" smtClean="0">
                <a:ea typeface="Times New Roman"/>
                <a:cs typeface="Times New Roman"/>
              </a:rPr>
              <a:t>числа  					5369&gt;5120</a:t>
            </a:r>
            <a:endParaRPr lang="bg-BG" dirty="0">
              <a:ea typeface="Times New Roman"/>
              <a:cs typeface="Times New Roman"/>
            </a:endParaRPr>
          </a:p>
        </p:txBody>
      </p:sp>
      <p:sp>
        <p:nvSpPr>
          <p:cNvPr id="8" name="Правоъгълник 7"/>
          <p:cNvSpPr/>
          <p:nvPr/>
        </p:nvSpPr>
        <p:spPr>
          <a:xfrm>
            <a:off x="723601" y="5441623"/>
            <a:ext cx="975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bg-BG" dirty="0">
                <a:ea typeface="Times New Roman"/>
                <a:cs typeface="Times New Roman"/>
              </a:rPr>
              <a:t>Същия знак е валиден и за първоначалните дробни </a:t>
            </a:r>
            <a:r>
              <a:rPr lang="bg-BG" dirty="0" smtClean="0">
                <a:ea typeface="Times New Roman"/>
                <a:cs typeface="Times New Roman"/>
              </a:rPr>
              <a:t>числа                             		5,369 </a:t>
            </a:r>
            <a:r>
              <a:rPr lang="bg-BG" dirty="0">
                <a:ea typeface="Times New Roman"/>
                <a:cs typeface="Times New Roman"/>
              </a:rPr>
              <a:t>&gt;5,12 </a:t>
            </a:r>
          </a:p>
        </p:txBody>
      </p:sp>
      <p:pic>
        <p:nvPicPr>
          <p:cNvPr id="9" name="desDrobi1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555846" y="138752"/>
            <a:ext cx="609600" cy="609600"/>
          </a:xfrm>
          <a:prstGeom prst="rect">
            <a:avLst/>
          </a:prstGeom>
        </p:spPr>
      </p:pic>
      <p:pic>
        <p:nvPicPr>
          <p:cNvPr id="10" name="desDrobi19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415655" y="92112"/>
            <a:ext cx="609600" cy="609600"/>
          </a:xfrm>
          <a:prstGeom prst="rect">
            <a:avLst/>
          </a:prstGeom>
        </p:spPr>
      </p:pic>
      <p:pic>
        <p:nvPicPr>
          <p:cNvPr id="11" name="desDrobi20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252255" y="86039"/>
            <a:ext cx="609600" cy="609600"/>
          </a:xfrm>
          <a:prstGeom prst="rect">
            <a:avLst/>
          </a:prstGeom>
        </p:spPr>
      </p:pic>
      <p:pic>
        <p:nvPicPr>
          <p:cNvPr id="12" name="desDrobi21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110681" y="92112"/>
            <a:ext cx="609600" cy="609600"/>
          </a:xfrm>
          <a:prstGeom prst="rect">
            <a:avLst/>
          </a:prstGeom>
        </p:spPr>
      </p:pic>
      <p:pic>
        <p:nvPicPr>
          <p:cNvPr id="14" name="desDrobi22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887102" y="138752"/>
            <a:ext cx="609600" cy="609600"/>
          </a:xfrm>
          <a:prstGeom prst="rect">
            <a:avLst/>
          </a:prstGeom>
        </p:spPr>
      </p:pic>
      <p:pic>
        <p:nvPicPr>
          <p:cNvPr id="15" name="desDrobi24.wma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38985" y="152776"/>
            <a:ext cx="609600" cy="609600"/>
          </a:xfrm>
          <a:prstGeom prst="rect">
            <a:avLst/>
          </a:prstGeom>
        </p:spPr>
      </p:pic>
      <p:pic>
        <p:nvPicPr>
          <p:cNvPr id="1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Групиране 1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18" name="Картина 18">
              <a:hlinkClick r:id="rId22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19" name="Овал 19"/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0" name="Картина 22">
            <a:hlinkClick r:id="rId25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4178487" y="2710474"/>
            <a:ext cx="3115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12,8&gt;3,9 , </a:t>
            </a:r>
            <a:r>
              <a:rPr lang="bg-BG" sz="2400" dirty="0"/>
              <a:t>защото </a:t>
            </a:r>
            <a:r>
              <a:rPr lang="bg-BG" sz="2400" dirty="0" smtClean="0"/>
              <a:t>12&gt;3</a:t>
            </a:r>
            <a:endParaRPr lang="bg-BG" sz="2400" dirty="0"/>
          </a:p>
        </p:txBody>
      </p:sp>
      <p:pic>
        <p:nvPicPr>
          <p:cNvPr id="22" name="desDrobi16.wma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>
                  <p14:trim end="8475.7472"/>
                </p14:media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48560" y="112208"/>
            <a:ext cx="609600" cy="609600"/>
          </a:xfrm>
          <a:prstGeom prst="rect">
            <a:avLst/>
          </a:prstGeom>
        </p:spPr>
      </p:pic>
      <p:pic>
        <p:nvPicPr>
          <p:cNvPr id="23" name="desDrobi17.wm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0771" y="98543"/>
            <a:ext cx="690017" cy="6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8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46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4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9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454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99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5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6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531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67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615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249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04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663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16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83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1283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4319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38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127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8204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8204"/>
                            </p:stCondLst>
                            <p:childTnLst>
                              <p:par>
                                <p:cTn id="55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704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704"/>
                            </p:stCondLst>
                            <p:childTnLst>
                              <p:par>
                                <p:cTn id="62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Потребителски проект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6513</TotalTime>
  <Words>174</Words>
  <Application>Microsoft Office PowerPoint</Application>
  <PresentationFormat>По избор</PresentationFormat>
  <Paragraphs>69</Paragraphs>
  <Slides>5</Slides>
  <Notes>0</Notes>
  <HiddenSlides>0</HiddenSlides>
  <MMClips>25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5</vt:i4>
      </vt:variant>
    </vt:vector>
  </HeadingPairs>
  <TitlesOfParts>
    <vt:vector size="7" baseType="lpstr">
      <vt:lpstr>Office Theme</vt:lpstr>
      <vt:lpstr>Потребителски проект</vt:lpstr>
      <vt:lpstr>Десетични дроби - Същност</vt:lpstr>
      <vt:lpstr>Десетични дроби - Същност</vt:lpstr>
      <vt:lpstr>Десетични дроби - Същност</vt:lpstr>
      <vt:lpstr>Десетични дроби - Сравняване</vt:lpstr>
      <vt:lpstr>Десетични дроби - Сравняване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ДесетичниДробиСъщност</dc:title>
  <dc:creator>Диитър колев</dc:creator>
  <cp:lastModifiedBy>Димитър Колев</cp:lastModifiedBy>
  <cp:revision>396</cp:revision>
  <dcterms:created xsi:type="dcterms:W3CDTF">2014-12-03T16:22:28Z</dcterms:created>
  <dcterms:modified xsi:type="dcterms:W3CDTF">2015-03-01T11:00:10Z</dcterms:modified>
</cp:coreProperties>
</file>